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2" r:id="rId1"/>
  </p:sldMasterIdLst>
  <p:notesMasterIdLst>
    <p:notesMasterId r:id="rId81"/>
  </p:notesMasterIdLst>
  <p:handoutMasterIdLst>
    <p:handoutMasterId r:id="rId82"/>
  </p:handoutMasterIdLst>
  <p:sldIdLst>
    <p:sldId id="412" r:id="rId2"/>
    <p:sldId id="327" r:id="rId3"/>
    <p:sldId id="411" r:id="rId4"/>
    <p:sldId id="332" r:id="rId5"/>
    <p:sldId id="328" r:id="rId6"/>
    <p:sldId id="329" r:id="rId7"/>
    <p:sldId id="330" r:id="rId8"/>
    <p:sldId id="337" r:id="rId9"/>
    <p:sldId id="338" r:id="rId10"/>
    <p:sldId id="339" r:id="rId11"/>
    <p:sldId id="386" r:id="rId12"/>
    <p:sldId id="343" r:id="rId13"/>
    <p:sldId id="342" r:id="rId14"/>
    <p:sldId id="340" r:id="rId15"/>
    <p:sldId id="341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2" r:id="rId24"/>
    <p:sldId id="353" r:id="rId25"/>
    <p:sldId id="354" r:id="rId26"/>
    <p:sldId id="355" r:id="rId27"/>
    <p:sldId id="351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7" r:id="rId44"/>
    <p:sldId id="371" r:id="rId45"/>
    <p:sldId id="372" r:id="rId46"/>
    <p:sldId id="378" r:id="rId47"/>
    <p:sldId id="379" r:id="rId48"/>
    <p:sldId id="380" r:id="rId49"/>
    <p:sldId id="381" r:id="rId50"/>
    <p:sldId id="374" r:id="rId51"/>
    <p:sldId id="373" r:id="rId52"/>
    <p:sldId id="375" r:id="rId53"/>
    <p:sldId id="383" r:id="rId54"/>
    <p:sldId id="385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76" r:id="rId67"/>
    <p:sldId id="398" r:id="rId68"/>
    <p:sldId id="399" r:id="rId69"/>
    <p:sldId id="400" r:id="rId70"/>
    <p:sldId id="401" r:id="rId71"/>
    <p:sldId id="402" r:id="rId72"/>
    <p:sldId id="403" r:id="rId73"/>
    <p:sldId id="404" r:id="rId74"/>
    <p:sldId id="405" r:id="rId75"/>
    <p:sldId id="406" r:id="rId76"/>
    <p:sldId id="407" r:id="rId77"/>
    <p:sldId id="408" r:id="rId78"/>
    <p:sldId id="409" r:id="rId79"/>
    <p:sldId id="410" r:id="rId80"/>
  </p:sldIdLst>
  <p:sldSz cx="6858000" cy="5143500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 autoAdjust="0"/>
    <p:restoredTop sz="94627" autoAdjust="0"/>
  </p:normalViewPr>
  <p:slideViewPr>
    <p:cSldViewPr>
      <p:cViewPr varScale="1">
        <p:scale>
          <a:sx n="67" d="100"/>
          <a:sy n="67" d="100"/>
        </p:scale>
        <p:origin x="533" y="43"/>
      </p:cViewPr>
      <p:guideLst>
        <p:guide orient="horz" pos="2160"/>
        <p:guide pos="2160"/>
        <p:guide orient="horz" pos="162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9/17/2015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4125" y="719138"/>
            <a:ext cx="4794250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3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514350" y="914403"/>
            <a:ext cx="5829300" cy="1450181"/>
          </a:xfrm>
          <a:noFill/>
        </p:spPr>
        <p:txBody>
          <a:bodyPr anchor="b"/>
          <a:lstStyle>
            <a:lvl1pPr algn="r">
              <a:defRPr sz="24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1543050" y="2628900"/>
            <a:ext cx="4800600" cy="131445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4850786"/>
            <a:ext cx="792957" cy="29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15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35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05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9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15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35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05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9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4425" y="1200150"/>
            <a:ext cx="4629150" cy="29718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35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14425" y="1200150"/>
            <a:ext cx="4629150" cy="29718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35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085850"/>
            <a:ext cx="61722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28600"/>
            <a:ext cx="6172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5085160"/>
            <a:ext cx="6858000" cy="119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102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4708938"/>
            <a:ext cx="735807" cy="2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marL="257175" indent="-257175" algn="ctr" defTabSz="-10404872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257175" indent="-257175" algn="ctr" defTabSz="-10404872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257175" indent="-257175" algn="ctr" defTabSz="-10404872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257175" indent="-257175" algn="ctr" defTabSz="-10404872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257175" indent="-257175" algn="ctr" defTabSz="-10404872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342900" algn="l" eaLnBrk="1" fontAlgn="base" hangingPunct="1">
        <a:spcBef>
          <a:spcPct val="0"/>
        </a:spcBef>
        <a:spcAft>
          <a:spcPct val="0"/>
        </a:spcAft>
        <a:defRPr sz="2100" b="1">
          <a:solidFill>
            <a:schemeClr val="tx2">
              <a:alpha val="100000"/>
            </a:schemeClr>
          </a:solidFill>
          <a:latin typeface="Verdana"/>
        </a:defRPr>
      </a:lvl6pPr>
      <a:lvl7pPr marL="685800" algn="l" eaLnBrk="1" fontAlgn="base" hangingPunct="1">
        <a:spcBef>
          <a:spcPct val="0"/>
        </a:spcBef>
        <a:spcAft>
          <a:spcPct val="0"/>
        </a:spcAft>
        <a:defRPr sz="2100" b="1">
          <a:solidFill>
            <a:schemeClr val="tx2">
              <a:alpha val="100000"/>
            </a:schemeClr>
          </a:solidFill>
          <a:latin typeface="Verdana"/>
        </a:defRPr>
      </a:lvl7pPr>
      <a:lvl8pPr marL="1028700" algn="l" eaLnBrk="1" fontAlgn="base" hangingPunct="1">
        <a:spcBef>
          <a:spcPct val="0"/>
        </a:spcBef>
        <a:spcAft>
          <a:spcPct val="0"/>
        </a:spcAft>
        <a:defRPr sz="2100" b="1">
          <a:solidFill>
            <a:schemeClr val="tx2">
              <a:alpha val="100000"/>
            </a:schemeClr>
          </a:solidFill>
          <a:latin typeface="Verdana"/>
        </a:defRPr>
      </a:lvl8pPr>
      <a:lvl9pPr marL="1371600" algn="l" eaLnBrk="1" fontAlgn="base" hangingPunct="1">
        <a:spcBef>
          <a:spcPct val="0"/>
        </a:spcBef>
        <a:spcAft>
          <a:spcPct val="0"/>
        </a:spcAft>
        <a:defRPr sz="21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257175" indent="-257175" algn="l" defTabSz="-10404872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5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557213" indent="-214313" algn="l" defTabSz="-10404872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857250" indent="-171450" algn="l" defTabSz="-10404872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200150" indent="-171450" algn="l" defTabSz="-10404872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05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1543050" indent="-171450" algn="l" defTabSz="-10404872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9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1885950" indent="-17145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050" b="1">
          <a:solidFill>
            <a:schemeClr val="tx1">
              <a:alpha val="100000"/>
            </a:schemeClr>
          </a:solidFill>
          <a:latin typeface="+mn-lt"/>
        </a:defRPr>
      </a:lvl6pPr>
      <a:lvl7pPr marL="2228850" indent="-17145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050" b="1">
          <a:solidFill>
            <a:schemeClr val="tx1">
              <a:alpha val="100000"/>
            </a:schemeClr>
          </a:solidFill>
          <a:latin typeface="+mn-lt"/>
        </a:defRPr>
      </a:lvl7pPr>
      <a:lvl8pPr marL="2571750" indent="-17145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050" b="1">
          <a:solidFill>
            <a:schemeClr val="tx1">
              <a:alpha val="100000"/>
            </a:schemeClr>
          </a:solidFill>
          <a:latin typeface="+mn-lt"/>
        </a:defRPr>
      </a:lvl8pPr>
      <a:lvl9pPr marL="2914650" indent="-17145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05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3429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685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0287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17145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057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24003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mailto:scott@OdeToCode.co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1185863"/>
            <a:ext cx="672655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99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Roslyn obsessed about?</a:t>
            </a:r>
          </a:p>
          <a:p>
            <a:pPr lvl="1"/>
            <a:r>
              <a:rPr lang="en-US" dirty="0" smtClean="0"/>
              <a:t>CPU usage</a:t>
            </a:r>
          </a:p>
          <a:p>
            <a:pPr lvl="1"/>
            <a:r>
              <a:rPr lang="en-US" dirty="0" smtClean="0"/>
              <a:t>Memory allocations</a:t>
            </a:r>
          </a:p>
          <a:p>
            <a:pPr lvl="1"/>
            <a:r>
              <a:rPr lang="en-US" dirty="0" smtClean="0"/>
              <a:t>Disk IO</a:t>
            </a:r>
          </a:p>
          <a:p>
            <a:pPr lvl="1"/>
            <a:r>
              <a:rPr lang="en-US" dirty="0" smtClean="0"/>
              <a:t>Moving all your code to Azure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6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PerfView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62388"/>
            <a:ext cx="4482082" cy="2718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4226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" y="1243013"/>
            <a:ext cx="6000750" cy="32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31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Pooled String Builder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52" y="1245250"/>
            <a:ext cx="5745296" cy="308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21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225971"/>
            <a:ext cx="5143500" cy="2762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714500"/>
            <a:ext cx="4875726" cy="26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2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Collections (</a:t>
            </a:r>
            <a:r>
              <a:rPr lang="en-US" dirty="0" err="1" smtClean="0"/>
              <a:t>Int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243013"/>
            <a:ext cx="574625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72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Dictionary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243013"/>
            <a:ext cx="5700713" cy="30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19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UnionCollection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200150"/>
            <a:ext cx="5872163" cy="315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81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Empty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97188"/>
            <a:ext cx="5600700" cy="30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93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CaseInsensitiveComparison</a:t>
            </a:r>
            <a:r>
              <a:rPr lang="en-US" dirty="0" smtClean="0"/>
              <a:t> :: </a:t>
            </a:r>
            <a:r>
              <a:rPr lang="en-US" dirty="0" err="1" smtClean="0"/>
              <a:t>ToLower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43013"/>
            <a:ext cx="5657850" cy="31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08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hape 18739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marL="0" indent="0" defTabSz="685800"/>
            <a:r>
              <a:rPr lang="en-US" dirty="0" smtClean="0"/>
              <a:t>Roslyn Code Gems</a:t>
            </a:r>
            <a:br>
              <a:rPr lang="en-US" dirty="0" smtClean="0"/>
            </a:br>
            <a:r>
              <a:rPr lang="en-US" dirty="0" smtClean="0"/>
              <a:t>K. Scott Allen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EncodedStringText</a:t>
            </a:r>
            <a:r>
              <a:rPr lang="en-US" dirty="0" smtClean="0"/>
              <a:t> :: </a:t>
            </a:r>
            <a:r>
              <a:rPr lang="en-US" dirty="0" err="1"/>
              <a:t>TryGetByteArrayFromFileStream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82712"/>
            <a:ext cx="5257800" cy="28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908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MetadataHelper</a:t>
            </a:r>
            <a:r>
              <a:rPr lang="en-US" dirty="0"/>
              <a:t> </a:t>
            </a:r>
            <a:r>
              <a:rPr lang="en-US" dirty="0" smtClean="0"/>
              <a:t>:: </a:t>
            </a:r>
            <a:r>
              <a:rPr lang="en-US" dirty="0" err="1" smtClean="0"/>
              <a:t>SplitNamespaces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43012"/>
            <a:ext cx="5657850" cy="31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48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MetaDataWriter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CheckNamespaceLength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14450"/>
            <a:ext cx="5568510" cy="30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03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SyntaxNode.Iterator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14450"/>
            <a:ext cx="5300663" cy="29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5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DocumentCommentCompiler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1"/>
            <a:ext cx="5300663" cy="29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9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SlidingTextWindow</a:t>
            </a:r>
            <a:r>
              <a:rPr lang="en-US" dirty="0" smtClean="0"/>
              <a:t> :: </a:t>
            </a:r>
            <a:r>
              <a:rPr lang="en-US" dirty="0" err="1" smtClean="0"/>
              <a:t>GetText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63016"/>
            <a:ext cx="5586413" cy="30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78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StringExtensions</a:t>
            </a:r>
            <a:r>
              <a:rPr lang="en-US" dirty="0" smtClean="0"/>
              <a:t> :: </a:t>
            </a:r>
            <a:r>
              <a:rPr lang="en-US" dirty="0" err="1" smtClean="0"/>
              <a:t>ContainsTab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17910"/>
            <a:ext cx="5110925" cy="28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38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SwitchIntegralJumpTableEmitter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1" y="1314450"/>
            <a:ext cx="5419610" cy="29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8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93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LocalRewriter_UsingStatement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43012"/>
            <a:ext cx="5547551" cy="304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17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16058" y="2225502"/>
            <a:ext cx="322588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 CODE</a:t>
            </a:r>
          </a:p>
        </p:txBody>
      </p:sp>
    </p:spTree>
    <p:extLst>
      <p:ext uri="{BB962C8B-B14F-4D97-AF65-F5344CB8AC3E}">
        <p14:creationId xmlns:p14="http://schemas.microsoft.com/office/powerpoint/2010/main" val="1256474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Rewriter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14450"/>
            <a:ext cx="5472113" cy="30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2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LanguageParser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6" y="1243013"/>
            <a:ext cx="5529263" cy="30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60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35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4450"/>
            <a:ext cx="5414963" cy="29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37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33298"/>
            <a:ext cx="5036344" cy="31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5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ConcurrentLruCache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3013"/>
            <a:ext cx="5029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62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ConcurrentSet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43013"/>
            <a:ext cx="5029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64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ConsList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200150"/>
            <a:ext cx="5093494" cy="31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31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OneOrMany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00150"/>
            <a:ext cx="5257800" cy="32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37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Table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243012"/>
            <a:ext cx="5029200" cy="310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09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ompiler api lang servi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28700"/>
            <a:ext cx="5715000" cy="3170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66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WeakList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55871"/>
            <a:ext cx="5036344" cy="31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231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TreeDumper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243012"/>
            <a:ext cx="5093494" cy="31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60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96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PeWriter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8" y="1200150"/>
            <a:ext cx="4550569" cy="3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4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NoLocation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43012"/>
            <a:ext cx="5029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43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BinderQuery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253871"/>
            <a:ext cx="4979194" cy="30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40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CompletionUtilities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00150"/>
            <a:ext cx="4629150" cy="31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55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2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EmbeddedTypesManager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200150"/>
            <a:ext cx="4704159" cy="323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04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EmbeddedTypesManager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236067"/>
            <a:ext cx="4436269" cy="305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50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" y="852091"/>
            <a:ext cx="4250531" cy="3434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64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098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BitCounter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" y="1243013"/>
            <a:ext cx="4572000" cy="31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0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ConversionEasyOut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4450"/>
            <a:ext cx="4405387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4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MSBuild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43013"/>
            <a:ext cx="4857750" cy="31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77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CanonicalError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22291"/>
            <a:ext cx="4900613" cy="2598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022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SolutionFile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1600200"/>
            <a:ext cx="5800725" cy="20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07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HashSet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91" y="1371601"/>
            <a:ext cx="5636419" cy="28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94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CopyOnReadEnumerable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13" y="1242520"/>
            <a:ext cx="6086475" cy="3081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5216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LookasideStringInterner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1" y="1470627"/>
            <a:ext cx="5507831" cy="262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75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OpportunisticIntern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5" y="1371600"/>
            <a:ext cx="6422231" cy="28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8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14350" y="1257300"/>
            <a:ext cx="4057650" cy="1657350"/>
          </a:xfrm>
          <a:prstGeom prst="rect">
            <a:avLst/>
          </a:prstGeom>
          <a:solidFill>
            <a:srgbClr val="D3D3D3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l"/>
            <a:endParaRPr lang="en-US" sz="1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The </a:t>
            </a:r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decision to make Roslyn open source </a:t>
            </a:r>
            <a:endParaRPr lang="en-US" sz="1200" b="0" dirty="0">
              <a:solidFill>
                <a:schemeClr val="tx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did not come </a:t>
            </a:r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out of the blue. </a:t>
            </a:r>
            <a:endParaRPr lang="en-US" sz="1200" b="0" dirty="0">
              <a:solidFill>
                <a:schemeClr val="tx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l"/>
            <a:endParaRPr lang="en-US" sz="1200" b="0" dirty="0">
              <a:solidFill>
                <a:schemeClr val="tx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 </a:t>
            </a:r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our original architecture discussions in 2009, </a:t>
            </a:r>
            <a:endParaRPr lang="en-US" sz="1200" b="0" dirty="0">
              <a:solidFill>
                <a:schemeClr val="tx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we </a:t>
            </a:r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dreamt </a:t>
            </a:r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of </a:t>
            </a:r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open sourcing our language compilers</a:t>
            </a:r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  <a:p>
            <a:pPr algn="l"/>
            <a:endParaRPr lang="en-US" sz="1200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9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-- Kasey </a:t>
            </a:r>
            <a:r>
              <a:rPr lang="en-US" sz="900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Uhlenhuth</a:t>
            </a:r>
            <a:r>
              <a:rPr lang="en-US" sz="9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Program Manager, Managed Languages Team</a:t>
            </a:r>
          </a:p>
        </p:txBody>
      </p:sp>
    </p:spTree>
    <p:extLst>
      <p:ext uri="{BB962C8B-B14F-4D97-AF65-F5344CB8AC3E}">
        <p14:creationId xmlns:p14="http://schemas.microsoft.com/office/powerpoint/2010/main" val="100845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ReusableStringBuilder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10635"/>
            <a:ext cx="5750719" cy="282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74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StringBuilderCache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14450"/>
            <a:ext cx="5636419" cy="292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7075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GetFrameworkPath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1" y="1657350"/>
            <a:ext cx="5336381" cy="206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1615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ErrorUtilities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8" y="1328737"/>
            <a:ext cx="5722144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05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InternalErrorException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27" y="1543050"/>
            <a:ext cx="6354546" cy="2214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387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EscapingUtilities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63737"/>
            <a:ext cx="5286375" cy="131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8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80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14450"/>
            <a:ext cx="3331359" cy="2928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632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Emit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78744"/>
            <a:ext cx="4200525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521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PDB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1364457"/>
            <a:ext cx="6657975" cy="286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1035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7" y="721519"/>
            <a:ext cx="5204033" cy="345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6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78" y="1682353"/>
            <a:ext cx="5150644" cy="1778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1931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9" y="1371601"/>
            <a:ext cx="5775722" cy="24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9770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14" y="1657350"/>
            <a:ext cx="5947172" cy="184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084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and Verify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4" y="1428750"/>
            <a:ext cx="524351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461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ColorColor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314451"/>
            <a:ext cx="6029325" cy="2936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377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3" y="1789510"/>
            <a:ext cx="6350794" cy="156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711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382316"/>
            <a:ext cx="5429250" cy="2378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7125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Everything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828801"/>
            <a:ext cx="4772025" cy="121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2211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885950"/>
            <a:ext cx="6172200" cy="151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987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Thanks for listening!</a:t>
            </a: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scott@OdeToCode.com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96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 130 Projects</a:t>
            </a:r>
          </a:p>
          <a:p>
            <a:r>
              <a:rPr lang="en-US" dirty="0" smtClean="0"/>
              <a:t>&gt; 3.5 million lines of code</a:t>
            </a: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14450"/>
            <a:ext cx="3579019" cy="272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830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37" y="1314450"/>
            <a:ext cx="3685526" cy="27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55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apphireTemplate">
  <a:themeElements>
    <a:clrScheme name="Sapphir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4D289"/>
      </a:accent1>
      <a:accent2>
        <a:srgbClr val="FFFFCC"/>
      </a:accent2>
      <a:accent3>
        <a:srgbClr val="E2E2FF"/>
      </a:accent3>
      <a:accent4>
        <a:srgbClr val="D8D8D8"/>
      </a:accent4>
      <a:accent5>
        <a:srgbClr val="A5A5A5"/>
      </a:accent5>
      <a:accent6>
        <a:srgbClr val="EAD6FF"/>
      </a:accent6>
      <a:hlink>
        <a:srgbClr val="002060"/>
      </a:hlink>
      <a:folHlink>
        <a:srgbClr val="002060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45771</TotalTime>
  <Words>191</Words>
  <Application>Microsoft Office PowerPoint</Application>
  <PresentationFormat>Custom</PresentationFormat>
  <Paragraphs>95</Paragraphs>
  <Slides>79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Consolas</vt:lpstr>
      <vt:lpstr>Myriad Pro</vt:lpstr>
      <vt:lpstr>Myriad Pro Light</vt:lpstr>
      <vt:lpstr>Segoe UI</vt:lpstr>
      <vt:lpstr>Verdana</vt:lpstr>
      <vt:lpstr>Wingdings</vt:lpstr>
      <vt:lpstr>1_SapphireTemplate</vt:lpstr>
      <vt:lpstr>PowerPoint Presentation</vt:lpstr>
      <vt:lpstr>Roslyn Code Gems K. Scott Allen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Stats</vt:lpstr>
      <vt:lpstr>Performance</vt:lpstr>
      <vt:lpstr>?</vt:lpstr>
      <vt:lpstr>PerfView</vt:lpstr>
      <vt:lpstr>Pooling</vt:lpstr>
      <vt:lpstr>Pooled String Builder</vt:lpstr>
      <vt:lpstr>Boxing</vt:lpstr>
      <vt:lpstr>Small Collections (Int)</vt:lpstr>
      <vt:lpstr>Small Dictionary</vt:lpstr>
      <vt:lpstr>UnionCollection</vt:lpstr>
      <vt:lpstr>Empty Collections</vt:lpstr>
      <vt:lpstr>CaseInsensitiveComparison :: ToLower</vt:lpstr>
      <vt:lpstr>EncodedStringText :: TryGetByteArrayFromFileStream</vt:lpstr>
      <vt:lpstr>MetadataHelper :: SplitNamespaces</vt:lpstr>
      <vt:lpstr>MetaDataWriter : CheckNamespaceLength</vt:lpstr>
      <vt:lpstr>SyntaxNode.Iterator</vt:lpstr>
      <vt:lpstr>DocumentCommentCompiler</vt:lpstr>
      <vt:lpstr>SlidingTextWindow :: GetText</vt:lpstr>
      <vt:lpstr>StringExtensions :: ContainsTab</vt:lpstr>
      <vt:lpstr>SwitchIntegralJumpTableEmitter</vt:lpstr>
      <vt:lpstr>Comments</vt:lpstr>
      <vt:lpstr>LocalRewriter_UsingStatement</vt:lpstr>
      <vt:lpstr>Lambda Rewriter</vt:lpstr>
      <vt:lpstr>LanguageParser</vt:lpstr>
      <vt:lpstr>Useful</vt:lpstr>
      <vt:lpstr>Path Utilities</vt:lpstr>
      <vt:lpstr>File Utilities</vt:lpstr>
      <vt:lpstr>ConcurrentLruCache</vt:lpstr>
      <vt:lpstr>ConcurrentSet</vt:lpstr>
      <vt:lpstr>ConsList</vt:lpstr>
      <vt:lpstr>OneOrMany</vt:lpstr>
      <vt:lpstr>String Table</vt:lpstr>
      <vt:lpstr>WeakList</vt:lpstr>
      <vt:lpstr>TreeDumper</vt:lpstr>
      <vt:lpstr>Interesting?</vt:lpstr>
      <vt:lpstr>PeWriter</vt:lpstr>
      <vt:lpstr>NoLocation</vt:lpstr>
      <vt:lpstr>BinderQuery</vt:lpstr>
      <vt:lpstr>CompletionUtilities</vt:lpstr>
      <vt:lpstr>Generics</vt:lpstr>
      <vt:lpstr>EmbeddedTypesManager</vt:lpstr>
      <vt:lpstr>EmbeddedTypesManager</vt:lpstr>
      <vt:lpstr>Patterns</vt:lpstr>
      <vt:lpstr>BitCounter</vt:lpstr>
      <vt:lpstr>ConversionEasyOut</vt:lpstr>
      <vt:lpstr>MSBuild</vt:lpstr>
      <vt:lpstr>CanonicalError</vt:lpstr>
      <vt:lpstr>SolutionFile</vt:lpstr>
      <vt:lpstr>HashSet</vt:lpstr>
      <vt:lpstr>CopyOnReadEnumerable</vt:lpstr>
      <vt:lpstr>LookasideStringInterner</vt:lpstr>
      <vt:lpstr>OpportunisticIntern</vt:lpstr>
      <vt:lpstr>ReusableStringBuilder</vt:lpstr>
      <vt:lpstr>StringBuilderCache</vt:lpstr>
      <vt:lpstr>GetFrameworkPath</vt:lpstr>
      <vt:lpstr>ErrorUtilities</vt:lpstr>
      <vt:lpstr>InternalErrorException</vt:lpstr>
      <vt:lpstr>EscapingUtilities</vt:lpstr>
      <vt:lpstr>Tests</vt:lpstr>
      <vt:lpstr>Compiling Code</vt:lpstr>
      <vt:lpstr>Emit Tests</vt:lpstr>
      <vt:lpstr>Testing PDB Output</vt:lpstr>
      <vt:lpstr>Breaking Changes</vt:lpstr>
      <vt:lpstr>Breaking Changes</vt:lpstr>
      <vt:lpstr>Options Tests</vt:lpstr>
      <vt:lpstr>Compile and Verify</vt:lpstr>
      <vt:lpstr>ColorColor Tests</vt:lpstr>
      <vt:lpstr>Fuzz Testing</vt:lpstr>
      <vt:lpstr>Switch Tests</vt:lpstr>
      <vt:lpstr>Test Everything</vt:lpstr>
      <vt:lpstr>TODOs</vt:lpstr>
      <vt:lpstr>Summary</vt:lpstr>
    </vt:vector>
  </TitlesOfParts>
  <LinksUpToDate>false</LinksUpToDate>
  <SharedDoc>false</SharedDoc>
  <HyperlinkBase>http://www.pluralsight.com/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1973</cp:revision>
  <dcterms:created xsi:type="dcterms:W3CDTF">2007-12-27T20:50:38Z</dcterms:created>
  <dcterms:modified xsi:type="dcterms:W3CDTF">2015-09-17T22:38:05Z</dcterms:modified>
</cp:coreProperties>
</file>